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Economica"/>
      <p:regular r:id="rId45"/>
      <p:bold r:id="rId46"/>
      <p:italic r:id="rId47"/>
      <p:boldItalic r:id="rId48"/>
    </p:embeddedFont>
    <p:embeddedFont>
      <p:font typeface="Poppins"/>
      <p:regular r:id="rId49"/>
      <p:bold r:id="rId50"/>
      <p:italic r:id="rId51"/>
      <p:boldItalic r:id="rId52"/>
    </p:embeddedFont>
    <p:embeddedFont>
      <p:font typeface="Open Sans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Economica-bold.fntdata"/><Relationship Id="rId45" Type="http://schemas.openxmlformats.org/officeDocument/2006/relationships/font" Target="fonts/Economic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Economica-boldItalic.fntdata"/><Relationship Id="rId47" Type="http://schemas.openxmlformats.org/officeDocument/2006/relationships/font" Target="fonts/Economica-italic.fntdata"/><Relationship Id="rId49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oppins-italic.fntdata"/><Relationship Id="rId50" Type="http://schemas.openxmlformats.org/officeDocument/2006/relationships/font" Target="fonts/Poppins-bold.fntdata"/><Relationship Id="rId53" Type="http://schemas.openxmlformats.org/officeDocument/2006/relationships/font" Target="fonts/OpenSans-regular.fntdata"/><Relationship Id="rId52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55" Type="http://schemas.openxmlformats.org/officeDocument/2006/relationships/font" Target="fonts/OpenSans-italic.fntdata"/><Relationship Id="rId10" Type="http://schemas.openxmlformats.org/officeDocument/2006/relationships/slide" Target="slides/slide5.xml"/><Relationship Id="rId54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/>
              <a:t>Entered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Conceito de sinal varia com respeito ao contexto no qual ele está sendo utilizado.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 um ponto de vista geral, um sinal é a manifestação de um fenômeno que pode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ser expresso de forma quantitativa.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pode ser representado como uma função de uma ou mais variáveis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independentes e, tipicamente, contém informação acerca da natureza ou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comportamento do fenômeno físico sob consideração. Por exemplo, o sinal de voz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pode ser definido por uma função de uma variável (tempo), enquanto o sinal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correspondente a uma imagem pode ser definido por uma função de duas variáveis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(espaço).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/>
              <a:t>Entered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Conceito de sinal varia com respeito ao contexto no qual ele esta sendo utilizado.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 um ponto de vista geral, um sinal é a manifestação de um fenomeno que pode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ser expresso de forma quantitativa.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pode ser representado como uma funcao de uma ou mais variaveis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independentes e, tipicamente, contem informaçao acerca da natureza ou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comportamento do fenomeno fısico sob consideraçao. Por exemplo, o sinal de voz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pode ser definido por uma funçao de uma variavel (tempo), enquanto o sinal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correspondente a uma imagem pode ser definido por uma funçao de duas variaveis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(espaco).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No domınio temporal, pode-se analisar como as variaçoes do sinal evoluem com 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decorrer do tempo.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pode ser contınuo ou discreto: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Em um sinal contınuo, seus estados podem ser definidos em qualquer instante de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tempo, ou seja, sem interrupçao.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discreto é definido por um conjunto de valores enumeraveis ou inteiros, cujo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intervalo depende da natureza do sinal.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Sinais podem ainda ser classificados como analogicos ou digitais: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Sinais analogicos podem variar continuamente no tempo.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digital pode assumir apenas valores discretos.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/>
              <a:t>Entered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Conceito de sinal varia com respeito ao contexto no qual ele esta sendo utilizado.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 um ponto de vista geral, um sinal é a manifestação de um fenomeno que pode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ser expresso de forma quantitativa.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pode ser representado como uma funcao de uma ou mais variaveis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independentes e, tipicamente, contem informaçao acerca da natureza ou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comportamento do fenomeno fısico sob consideraçao. Por exemplo, o sinal de voz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pode ser definido por uma funçao de uma variavel (tempo), enquanto o sinal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correspondente a uma imagem pode ser definido por uma funçao de duas variaveis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(espaco).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No domınio temporal, pode-se analisar como as variaçoes do sinal evoluem com 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decorrer do tempo.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pode ser contınuo ou discreto: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Em um sinal contınuo, seus estados podem ser definidos em qualquer instante de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tempo, ou seja, sem interrupçao.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discreto é definido por um conjunto de valores enumeraveis ou inteiros, cujo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intervalo depende da natureza do sinal.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Sinais podem ainda ser classificados como analogicos ou digitais: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Sinais analogicos podem variar continuamente no tempo.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Um sinal digital pode assumir apenas valores discretos.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07a24c1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07a24c1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4c75defde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4c75defde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4c75defd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4c75defd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4c75defd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f4c75defd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4c75defde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f4c75defde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4c75defd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f4c75defd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07a24c10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207a24c10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07a24c10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207a24c10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e55510afab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e55510afab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55510afab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e55510afab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fe84f15e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fe84f15e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e55510afab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e55510afab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55510afab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55510afab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e55510afab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e55510afab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e55510afab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e55510afab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e55510afab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e55510afab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e55510afab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e55510afab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e55510afab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e55510afab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e55510afab_0_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e55510afab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e55510afab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e55510afab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e55510afab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e55510afab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ffe84f15e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ffe84f15e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207a24c10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207a24c10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207a24c10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207a24c10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207a24c10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207a24c10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207a24c10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207a24c10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207a24c10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207a24c10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207a24c10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207a24c10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207a24c10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207a24c10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207a24c10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207a24c10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ffe84f15eb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ffe84f15eb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SLIDES_API105391862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SLIDES_API105391862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ffe84f15eb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ffe84f15eb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ffe84f15eb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ffe84f15eb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55510afab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55510afab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f4c75def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f4c75def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4c75defd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4c75defd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4c75defd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4c75defd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0" name="Google Shape;60;p13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61" name="Google Shape;6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54825" y="1117275"/>
            <a:ext cx="590075" cy="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2.png"/><Relationship Id="rId4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Computacional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2694250" y="3116575"/>
            <a:ext cx="3703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Curso Ciência da Computação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Prof. Marlon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00" y="383088"/>
            <a:ext cx="5600700" cy="187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34175"/>
            <a:ext cx="4246748" cy="23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2175" y="2341325"/>
            <a:ext cx="1389175" cy="247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749" y="163387"/>
            <a:ext cx="4760226" cy="47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Computacional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Precisamos imitar o cérebro humano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Um bom sistema de visão permite extrair uma grande quantidade de informações do ambiente, seja ela: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determinar a distância do objeto, reconstruir um ambiente, determinar a profundidade do ambiente, extrair características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Em todos os casos é necessário utilizar sensores e/ou câmeras para a captura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Equipamentos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Sensores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Câmeras</a:t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900" y="187875"/>
            <a:ext cx="3730894" cy="21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7038" y="2740175"/>
            <a:ext cx="4148375" cy="17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Câmeras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monocular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Visão </a:t>
            </a:r>
            <a:r>
              <a:rPr lang="pt-BR"/>
              <a:t>estéreo</a:t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225" y="2473113"/>
            <a:ext cx="2114550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9125" y="59925"/>
            <a:ext cx="4546524" cy="232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Sensor</a:t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Infrared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depth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738" y="478438"/>
            <a:ext cx="2733675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0400" y="2645500"/>
            <a:ext cx="5543550" cy="20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700" y="574350"/>
            <a:ext cx="3239625" cy="143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8425" y="399273"/>
            <a:ext cx="3186500" cy="19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6938" y="2659888"/>
            <a:ext cx="2981325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34350" y="2351548"/>
            <a:ext cx="2279390" cy="21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compõem a Visão Computacional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Sistemas de Imagens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Processamento de Sinais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Reconhecimento de Padrões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uma imagem?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Composição de uma Imagem</a:t>
            </a:r>
            <a:endParaRPr/>
          </a:p>
        </p:txBody>
      </p:sp>
      <p:sp>
        <p:nvSpPr>
          <p:cNvPr id="191" name="Google Shape;191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Composta por: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iluminância, reflectância, amostragem, quantização, profundidade, resolução espacial, ruído, entropia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Tudo isso está vinculado a correlação feita entre o sistema visual humano e a visão computacional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Disciplina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397" y="315925"/>
            <a:ext cx="6191503" cy="42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15925"/>
            <a:ext cx="7058475" cy="309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4713" y="3036400"/>
            <a:ext cx="1781175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4"/>
          <p:cNvSpPr/>
          <p:nvPr/>
        </p:nvSpPr>
        <p:spPr>
          <a:xfrm>
            <a:off x="1160550" y="2031275"/>
            <a:ext cx="224400" cy="168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34"/>
          <p:cNvCxnSpPr>
            <a:stCxn id="207" idx="3"/>
          </p:cNvCxnSpPr>
          <p:nvPr/>
        </p:nvCxnSpPr>
        <p:spPr>
          <a:xfrm>
            <a:off x="1384950" y="2115425"/>
            <a:ext cx="5704800" cy="2076000"/>
          </a:xfrm>
          <a:prstGeom prst="curvedConnector3">
            <a:avLst>
              <a:gd fmla="val 2327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Imagem</a:t>
            </a:r>
            <a:endParaRPr/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modelo físico para representação da imagem, pode ser expresso por dois componentes: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Iluminância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É a quantidade de luz incidente na cena - </a:t>
            </a:r>
            <a:r>
              <a:rPr lang="pt-BR"/>
              <a:t>i(x, 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reflectância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é a quantidade de luz refletida pelo objeto - </a:t>
            </a:r>
            <a:r>
              <a:rPr lang="pt-BR"/>
              <a:t>r(x, 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Assim, </a:t>
            </a:r>
            <a:r>
              <a:rPr lang="pt-BR"/>
              <a:t>a função f(x, y) pode ser representada como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f(x, y) = i(x, y) * r(x, y)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para 0 &lt; i(x, y) &lt; ∞ e 0 &lt; r(x, y) &lt; 1</a:t>
            </a:r>
            <a:endParaRPr/>
          </a:p>
        </p:txBody>
      </p:sp>
      <p:sp>
        <p:nvSpPr>
          <p:cNvPr id="215" name="Google Shape;215;p35"/>
          <p:cNvSpPr txBox="1"/>
          <p:nvPr/>
        </p:nvSpPr>
        <p:spPr>
          <a:xfrm>
            <a:off x="4985450" y="3747925"/>
            <a:ext cx="3719100" cy="831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r>
              <a:rPr lang="pt-BR"/>
              <a:t> é medida em lúmen/m2 ou lux.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 é medida em valores percentuais ou no intervalo entre 0 e 1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Converter o sinal analógico em digital através da a amostragem e a quantização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amostragem</a:t>
            </a:r>
            <a:r>
              <a:rPr lang="pt-BR"/>
              <a:t>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consiste em discretizar o domínio de definição da imagem nas direções x e y, gerando uma matriz de M × N amostras, respectivamente.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quantização</a:t>
            </a:r>
            <a:r>
              <a:rPr lang="pt-BR"/>
              <a:t>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consiste em escolher o número inteiro L de níveis de cinza (em uma imagem monocromática) permitidos para cada ponto da imagem.</a:t>
            </a:r>
            <a:endParaRPr/>
          </a:p>
        </p:txBody>
      </p:sp>
      <p:sp>
        <p:nvSpPr>
          <p:cNvPr id="221" name="Google Shape;221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27" name="Google Shape;227;p3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 elemento f (x, y) dessa matriz de amostras é chamado pixel (acrônimo do inglês picture element)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com 0 ≤ x ≤ M − 1 e 0 ≤ y ≤ N − 1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A imagem contínua f(x, y)  é aproximada, portanto, por uma matriz de dimensão M pixels na horizontal e N pixels na vertical</a:t>
            </a:r>
            <a:endParaRPr/>
          </a:p>
        </p:txBody>
      </p:sp>
      <p:pic>
        <p:nvPicPr>
          <p:cNvPr id="228" name="Google Shape;2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638" y="3365350"/>
            <a:ext cx="7171874" cy="16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34" name="Google Shape;234;p3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Colorida</a:t>
            </a:r>
            <a:r>
              <a:rPr lang="pt-BR"/>
              <a:t> - RGB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Níveis de cinza</a:t>
            </a:r>
            <a:r>
              <a:rPr lang="pt-BR"/>
              <a:t> -  pode ser de 0 a 8 ou de 0 a 16 ou de 0 a 255…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Se for de 0 a 1 chamados de imagem </a:t>
            </a:r>
            <a:r>
              <a:rPr b="1" lang="pt-BR"/>
              <a:t>binária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Imagens </a:t>
            </a:r>
            <a:r>
              <a:rPr b="1" lang="pt-BR"/>
              <a:t>binárias</a:t>
            </a:r>
            <a:r>
              <a:rPr lang="pt-BR"/>
              <a:t> possuem grande importância prática, pois ocupam menos espaço de armazenamento e podem ser manipuladas por meio de operadores lógicos que estão disponíveis diretamente nas instruções dos computadores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qualidade da imagem dependerá da quantidade de informação contida na imagem e do grau de detalhes dessa informação que é perceptível ao olho humano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Tais parâmetros levam aos conceitos de resolução espacial e profundidade da imagem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A </a:t>
            </a:r>
            <a:r>
              <a:rPr b="1" lang="pt-BR"/>
              <a:t>resolução</a:t>
            </a:r>
            <a:r>
              <a:rPr lang="pt-BR"/>
              <a:t> espacial está associada à densidade de pixels da imagem. Quanto menor o intervalo de amostragem entre os pixels da imagem, ou seja, quanto maior a densidade de pixels em uma imagem, maior será a resolução da imagem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 figuras (a)-(f) a seguir mostram os resultados da redução da resolução espacial de uma imagem em seis resoluções diferentes.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700" y="2004375"/>
            <a:ext cx="4415875" cy="29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</a:t>
            </a:r>
            <a:r>
              <a:rPr b="1" lang="pt-BR"/>
              <a:t>profundidade</a:t>
            </a:r>
            <a:r>
              <a:rPr lang="pt-BR"/>
              <a:t> de uma imagem corresponde ao número de bits necessários para armazenar a imagem digitalizada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O número de níveis de quantização da imagem f(x, y) é normalmente uma potência de 2, ou seja, L = 2</a:t>
            </a:r>
            <a:r>
              <a:rPr baseline="30000" lang="pt-BR"/>
              <a:t>b</a:t>
            </a:r>
            <a:r>
              <a:rPr lang="pt-BR"/>
              <a:t> , em que L é o número de níveis de cinza da imagem e b é chamado de profundidade da imagem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Exemplo: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Seja L = 256. Isso significa que cada pixel pode ter associado um valor de cinza entre 0 e 255. A profundidade da imagem, neste caso, é de 8 bits por pixel.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Digitalização</a:t>
            </a:r>
            <a:endParaRPr/>
          </a:p>
        </p:txBody>
      </p:sp>
      <p:sp>
        <p:nvSpPr>
          <p:cNvPr id="259" name="Google Shape;259;p4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 figura (a) representa uma imagem de 512 × 512 pixels com 64 níveis de cinza (b = 6) e as figuras (b)-(f) foram obtidas reduzindo-se o número de bits de b = 5 até b = 1 e mantendo a dimensão original</a:t>
            </a:r>
            <a:endParaRPr/>
          </a:p>
        </p:txBody>
      </p:sp>
      <p:pic>
        <p:nvPicPr>
          <p:cNvPr id="260" name="Google Shape;2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950" y="2249450"/>
            <a:ext cx="3993475" cy="278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Ementa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Formação da imagem;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detecção e correspondência de características;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segmentação;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alinhamento baseado em características;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estrutura do movimento;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correspondência estéreo;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reconstrução 3D;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detecção e reconhecimento.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Detecção de Características e Correspôndencia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Pontos e Caminhos</a:t>
            </a:r>
            <a:endParaRPr/>
          </a:p>
        </p:txBody>
      </p:sp>
      <p:sp>
        <p:nvSpPr>
          <p:cNvPr id="271" name="Google Shape;271;p4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Detector de </a:t>
            </a:r>
            <a:r>
              <a:rPr lang="pt-BR"/>
              <a:t>características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Encontrar pontos semelhantes entre duas imagens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Invariante a escala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Invariante a rotação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Invariante afim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2638" y="2154950"/>
            <a:ext cx="5457825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Pontos e Caminhos</a:t>
            </a:r>
            <a:endParaRPr/>
          </a:p>
        </p:txBody>
      </p:sp>
      <p:sp>
        <p:nvSpPr>
          <p:cNvPr id="278" name="Google Shape;278;p4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Descritores característicos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conjunto de característicos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	SIFT, MOPS, GLOH entre outros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9" name="Google Shape;2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63" y="2747138"/>
            <a:ext cx="4562475" cy="20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749" y="2747149"/>
            <a:ext cx="4080825" cy="19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Pontos e Caminhos</a:t>
            </a:r>
            <a:endParaRPr/>
          </a:p>
        </p:txBody>
      </p:sp>
      <p:sp>
        <p:nvSpPr>
          <p:cNvPr id="286" name="Google Shape;286;p4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Correspondência de características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87" name="Google Shape;28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900" y="1718163"/>
            <a:ext cx="537210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Pontos e Caminhos</a:t>
            </a:r>
            <a:endParaRPr/>
          </a:p>
        </p:txBody>
      </p:sp>
      <p:sp>
        <p:nvSpPr>
          <p:cNvPr id="293" name="Google Shape;293;p4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Caminho característico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775" y="1074025"/>
            <a:ext cx="45339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Outros elementos	</a:t>
            </a:r>
            <a:endParaRPr/>
          </a:p>
        </p:txBody>
      </p:sp>
      <p:sp>
        <p:nvSpPr>
          <p:cNvPr id="300" name="Google Shape;300;p4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Segmentação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Alinhamento baseado em características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Movimentação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Fotografia computacional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Reconstrução 3D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Renderização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Reconhecimento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Reconhecimento</a:t>
            </a:r>
            <a:endParaRPr/>
          </a:p>
        </p:txBody>
      </p:sp>
      <p:sp>
        <p:nvSpPr>
          <p:cNvPr id="306" name="Google Shape;306;p4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Objetos, Face, Instância, Categoria, Contexto</a:t>
            </a:r>
            <a:endParaRPr/>
          </a:p>
        </p:txBody>
      </p:sp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72825"/>
            <a:ext cx="76581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413" y="3362325"/>
            <a:ext cx="4657725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Reconhecimento</a:t>
            </a:r>
            <a:endParaRPr/>
          </a:p>
        </p:txBody>
      </p:sp>
      <p:sp>
        <p:nvSpPr>
          <p:cNvPr id="314" name="Google Shape;314;p5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50" y="1287938"/>
            <a:ext cx="8753475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Reconstrução 3D</a:t>
            </a:r>
            <a:endParaRPr/>
          </a:p>
        </p:txBody>
      </p:sp>
      <p:sp>
        <p:nvSpPr>
          <p:cNvPr id="321" name="Google Shape;321;p5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Pontos de nuvem (point clouds)</a:t>
            </a:r>
            <a:endParaRPr/>
          </a:p>
        </p:txBody>
      </p:sp>
      <p:pic>
        <p:nvPicPr>
          <p:cNvPr id="322" name="Google Shape;32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507" y="242907"/>
            <a:ext cx="5108000" cy="22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138" y="2683075"/>
            <a:ext cx="8269732" cy="22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😊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Bibliográfia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SZELISKI, R. Computer Vision: Algorithms and Applications. Springer, 2010, Primeira Edição. disponível em http://szeliski.org/Book/drafts/SzeliskiBook_20100903_draft.pdf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PRINCE, S. J. D. Computer vision: models, learning and inference. Cambridge University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Press, 2012. disponível em http://web4.cs.ucl.ac.uk/staff/s.prince/book/book.pdf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BACKES, A. R.; SÁ JUNIOR, J. J. de M. Introdução à Visão Computacional Usando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MATLAB. Altas Book, 2016.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Avaliação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Projetos individuais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Linguagem a ser utilizada - Python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Visão Computacional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Visão Computacional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225225"/>
            <a:ext cx="5192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a ciência para extração de informações de uma imagem digital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Outra forma de 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É um algoritmo que foi construído para extrair o conteúdo de uma imagem para ser utilizado em outras aplicações, como 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099" y="1650649"/>
            <a:ext cx="3386599" cy="22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00" y="430875"/>
            <a:ext cx="3169950" cy="177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175" y="1679175"/>
            <a:ext cx="3295650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9813" y="2926938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088" y="3069825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62688" y="413588"/>
            <a:ext cx="2533650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